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8"/>
  </p:notesMasterIdLst>
  <p:sldIdLst>
    <p:sldId id="256" r:id="rId2"/>
    <p:sldId id="257" r:id="rId3"/>
    <p:sldId id="258" r:id="rId4"/>
    <p:sldId id="259" r:id="rId5"/>
    <p:sldId id="260" r:id="rId6"/>
    <p:sldId id="262" r:id="rId7"/>
    <p:sldId id="263" r:id="rId8"/>
    <p:sldId id="264" r:id="rId9"/>
    <p:sldId id="265" r:id="rId10"/>
    <p:sldId id="266" r:id="rId11"/>
    <p:sldId id="267" r:id="rId12"/>
    <p:sldId id="269" r:id="rId13"/>
    <p:sldId id="270" r:id="rId14"/>
    <p:sldId id="271" r:id="rId15"/>
    <p:sldId id="273"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A31B99-0E52-4156-99D0-E1393E0C942B}" v="1" dt="2021-02-01T13:32:00.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93661"/>
  </p:normalViewPr>
  <p:slideViewPr>
    <p:cSldViewPr snapToGrid="0" snapToObjects="1">
      <p:cViewPr varScale="1">
        <p:scale>
          <a:sx n="80" d="100"/>
          <a:sy n="80"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jenhuis, Merel" userId="d9652e79-6b91-4b77-af91-7a8f5dac7429" providerId="ADAL" clId="{E7A31B99-0E52-4156-99D0-E1393E0C942B}"/>
    <pc:docChg chg="custSel mod addSld modSld">
      <pc:chgData name="Nijenhuis, Merel" userId="d9652e79-6b91-4b77-af91-7a8f5dac7429" providerId="ADAL" clId="{E7A31B99-0E52-4156-99D0-E1393E0C942B}" dt="2021-02-01T13:32:00.541" v="675" actId="20577"/>
      <pc:docMkLst>
        <pc:docMk/>
      </pc:docMkLst>
      <pc:sldChg chg="addSp modSp mod setBg">
        <pc:chgData name="Nijenhuis, Merel" userId="d9652e79-6b91-4b77-af91-7a8f5dac7429" providerId="ADAL" clId="{E7A31B99-0E52-4156-99D0-E1393E0C942B}" dt="2021-02-01T13:31:54.870" v="674" actId="26606"/>
        <pc:sldMkLst>
          <pc:docMk/>
          <pc:sldMk cId="981453661" sldId="256"/>
        </pc:sldMkLst>
        <pc:spChg chg="mod ord">
          <ac:chgData name="Nijenhuis, Merel" userId="d9652e79-6b91-4b77-af91-7a8f5dac7429" providerId="ADAL" clId="{E7A31B99-0E52-4156-99D0-E1393E0C942B}" dt="2021-02-01T13:31:54.870" v="674" actId="26606"/>
          <ac:spMkLst>
            <pc:docMk/>
            <pc:sldMk cId="981453661" sldId="256"/>
            <ac:spMk id="2" creationId="{00000000-0000-0000-0000-000000000000}"/>
          </ac:spMkLst>
        </pc:spChg>
        <pc:spChg chg="mod">
          <ac:chgData name="Nijenhuis, Merel" userId="d9652e79-6b91-4b77-af91-7a8f5dac7429" providerId="ADAL" clId="{E7A31B99-0E52-4156-99D0-E1393E0C942B}" dt="2021-02-01T13:31:54.870" v="674" actId="26606"/>
          <ac:spMkLst>
            <pc:docMk/>
            <pc:sldMk cId="981453661" sldId="256"/>
            <ac:spMk id="3" creationId="{00000000-0000-0000-0000-000000000000}"/>
          </ac:spMkLst>
        </pc:spChg>
        <pc:spChg chg="add">
          <ac:chgData name="Nijenhuis, Merel" userId="d9652e79-6b91-4b77-af91-7a8f5dac7429" providerId="ADAL" clId="{E7A31B99-0E52-4156-99D0-E1393E0C942B}" dt="2021-02-01T13:31:54.870" v="674" actId="26606"/>
          <ac:spMkLst>
            <pc:docMk/>
            <pc:sldMk cId="981453661" sldId="256"/>
            <ac:spMk id="8" creationId="{84167985-D6E9-40FF-97C0-4B6D373E85C9}"/>
          </ac:spMkLst>
        </pc:spChg>
        <pc:spChg chg="add">
          <ac:chgData name="Nijenhuis, Merel" userId="d9652e79-6b91-4b77-af91-7a8f5dac7429" providerId="ADAL" clId="{E7A31B99-0E52-4156-99D0-E1393E0C942B}" dt="2021-02-01T13:31:54.870" v="674" actId="26606"/>
          <ac:spMkLst>
            <pc:docMk/>
            <pc:sldMk cId="981453661" sldId="256"/>
            <ac:spMk id="10" creationId="{68801362-349C-44BE-BEF6-8E926E1D38BC}"/>
          </ac:spMkLst>
        </pc:spChg>
      </pc:sldChg>
      <pc:sldChg chg="modSp mod">
        <pc:chgData name="Nijenhuis, Merel" userId="d9652e79-6b91-4b77-af91-7a8f5dac7429" providerId="ADAL" clId="{E7A31B99-0E52-4156-99D0-E1393E0C942B}" dt="2021-02-01T13:32:00.541" v="675" actId="20577"/>
        <pc:sldMkLst>
          <pc:docMk/>
          <pc:sldMk cId="266260475" sldId="257"/>
        </pc:sldMkLst>
        <pc:spChg chg="mod">
          <ac:chgData name="Nijenhuis, Merel" userId="d9652e79-6b91-4b77-af91-7a8f5dac7429" providerId="ADAL" clId="{E7A31B99-0E52-4156-99D0-E1393E0C942B}" dt="2021-02-01T13:32:00.541" v="675" actId="20577"/>
          <ac:spMkLst>
            <pc:docMk/>
            <pc:sldMk cId="266260475" sldId="257"/>
            <ac:spMk id="2" creationId="{00000000-0000-0000-0000-000000000000}"/>
          </ac:spMkLst>
        </pc:spChg>
      </pc:sldChg>
      <pc:sldChg chg="modSp new mod">
        <pc:chgData name="Nijenhuis, Merel" userId="d9652e79-6b91-4b77-af91-7a8f5dac7429" providerId="ADAL" clId="{E7A31B99-0E52-4156-99D0-E1393E0C942B}" dt="2021-02-01T13:31:24.850" v="673" actId="27636"/>
        <pc:sldMkLst>
          <pc:docMk/>
          <pc:sldMk cId="2582767510" sldId="273"/>
        </pc:sldMkLst>
        <pc:spChg chg="mod">
          <ac:chgData name="Nijenhuis, Merel" userId="d9652e79-6b91-4b77-af91-7a8f5dac7429" providerId="ADAL" clId="{E7A31B99-0E52-4156-99D0-E1393E0C942B}" dt="2021-02-01T13:31:19.440" v="670" actId="20577"/>
          <ac:spMkLst>
            <pc:docMk/>
            <pc:sldMk cId="2582767510" sldId="273"/>
            <ac:spMk id="2" creationId="{186B62B9-7E49-4F3A-A96C-9D84394B7B4E}"/>
          </ac:spMkLst>
        </pc:spChg>
        <pc:spChg chg="mod">
          <ac:chgData name="Nijenhuis, Merel" userId="d9652e79-6b91-4b77-af91-7a8f5dac7429" providerId="ADAL" clId="{E7A31B99-0E52-4156-99D0-E1393E0C942B}" dt="2021-02-01T13:31:24.850" v="673" actId="27636"/>
          <ac:spMkLst>
            <pc:docMk/>
            <pc:sldMk cId="2582767510" sldId="273"/>
            <ac:spMk id="3" creationId="{B181FB6C-7371-4F7A-95AB-69EFE1C319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055A0-2985-7F42-962F-99E71BE6ED78}" type="datetimeFigureOut">
              <a:rPr lang="nl-NL" smtClean="0"/>
              <a:t>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764A7-79BD-474B-97CD-E08CD4F641BB}" type="slidenum">
              <a:rPr lang="nl-NL" smtClean="0"/>
              <a:t>‹nr.›</a:t>
            </a:fld>
            <a:endParaRPr lang="nl-NL"/>
          </a:p>
        </p:txBody>
      </p:sp>
    </p:spTree>
    <p:extLst>
      <p:ext uri="{BB962C8B-B14F-4D97-AF65-F5344CB8AC3E}">
        <p14:creationId xmlns:p14="http://schemas.microsoft.com/office/powerpoint/2010/main" val="1101591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Samenvatten heeft verschillende functies.</a:t>
            </a:r>
          </a:p>
        </p:txBody>
      </p:sp>
      <p:sp>
        <p:nvSpPr>
          <p:cNvPr id="4" name="Tijdelijke aanduiding voor dianummer 3"/>
          <p:cNvSpPr>
            <a:spLocks noGrp="1"/>
          </p:cNvSpPr>
          <p:nvPr>
            <p:ph type="sldNum" sz="quarter" idx="10"/>
          </p:nvPr>
        </p:nvSpPr>
        <p:spPr/>
        <p:txBody>
          <a:bodyPr/>
          <a:lstStyle/>
          <a:p>
            <a:fld id="{99E764A7-79BD-474B-97CD-E08CD4F641BB}" type="slidenum">
              <a:rPr lang="nl-NL" smtClean="0"/>
              <a:t>10</a:t>
            </a:fld>
            <a:endParaRPr lang="nl-NL"/>
          </a:p>
        </p:txBody>
      </p:sp>
    </p:spTree>
    <p:extLst>
      <p:ext uri="{BB962C8B-B14F-4D97-AF65-F5344CB8AC3E}">
        <p14:creationId xmlns:p14="http://schemas.microsoft.com/office/powerpoint/2010/main" val="163655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5923F103-BC34-4FE4-A40E-EDDEECFDA5D0}" type="datetimeFigureOut">
              <a:rPr lang="en-US" smtClean="0"/>
              <a:pPr/>
              <a:t>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19C9CA7B-DFD4-44B5-8C60-D14B8CD1FB59}" type="datetimeFigureOut">
              <a:rPr lang="en-US" smtClean="0"/>
              <a:t>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F34E6425-0181-43F2-84FC-787E803FD2F8}" type="datetimeFigureOut">
              <a:rPr lang="en-US" smtClean="0"/>
              <a:t>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5FDD63B2-E120-4ED8-B27B-C685F510A5FE}" type="datetimeFigureOut">
              <a:rPr lang="en-US" smtClean="0"/>
              <a:t>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76E86A4C-8E40-4F87-A4F0-01A0687C5742}" type="datetimeFigureOut">
              <a:rPr lang="en-US" smtClean="0"/>
              <a:t>2/1/2021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5E72C73-2D91-4E12-BA25-F0AA0C03599B}" type="datetimeFigureOut">
              <a:rPr lang="en-US" smtClean="0"/>
              <a:t>2/1/2021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BE451C3-0FF4-47C4-B829-773ADF60F88C}" type="datetimeFigureOut">
              <a:rPr lang="en-US" smtClean="0"/>
              <a:t>2/1/2021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019461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UrgHrJL-lQ"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nti.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262729" y="5499895"/>
            <a:ext cx="9638443" cy="484633"/>
          </a:xfrm>
        </p:spPr>
        <p:txBody>
          <a:bodyPr>
            <a:normAutofit/>
          </a:bodyPr>
          <a:lstStyle/>
          <a:p>
            <a:r>
              <a:rPr lang="nl-NL"/>
              <a:t>Les 1</a:t>
            </a:r>
          </a:p>
          <a:p>
            <a:endParaRPr lang="nl-NL"/>
          </a:p>
        </p:txBody>
      </p:sp>
      <p:sp>
        <p:nvSpPr>
          <p:cNvPr id="8" name="Rectangle 7">
            <a:extLst>
              <a:ext uri="{FF2B5EF4-FFF2-40B4-BE49-F238E27FC236}">
                <a16:creationId xmlns:a16="http://schemas.microsoft.com/office/drawing/2014/main" id="{84167985-D6E9-40FF-97C0-4B6D373E8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68" y="640080"/>
            <a:ext cx="10911865" cy="462686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8801362-349C-44BE-BEF6-8E926E1D3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42976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1262729" y="1289303"/>
            <a:ext cx="9638443" cy="3339303"/>
          </a:xfrm>
          <a:ln>
            <a:noFill/>
          </a:ln>
        </p:spPr>
        <p:txBody>
          <a:bodyPr>
            <a:normAutofit/>
          </a:bodyPr>
          <a:lstStyle/>
          <a:p>
            <a:r>
              <a:rPr lang="nl-NL" sz="5000"/>
              <a:t>Gesprekstechnieken</a:t>
            </a:r>
          </a:p>
        </p:txBody>
      </p:sp>
    </p:spTree>
    <p:extLst>
      <p:ext uri="{BB962C8B-B14F-4D97-AF65-F5344CB8AC3E}">
        <p14:creationId xmlns:p14="http://schemas.microsoft.com/office/powerpoint/2010/main" val="98145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22.3 LSD</a:t>
            </a:r>
          </a:p>
        </p:txBody>
      </p:sp>
      <p:sp>
        <p:nvSpPr>
          <p:cNvPr id="3" name="Tijdelijke aanduiding voor inhoud 2"/>
          <p:cNvSpPr>
            <a:spLocks noGrp="1"/>
          </p:cNvSpPr>
          <p:nvPr>
            <p:ph idx="1"/>
          </p:nvPr>
        </p:nvSpPr>
        <p:spPr>
          <a:xfrm>
            <a:off x="1962912" y="2301713"/>
            <a:ext cx="8266176" cy="4091940"/>
          </a:xfrm>
        </p:spPr>
        <p:txBody>
          <a:bodyPr>
            <a:normAutofit/>
          </a:bodyPr>
          <a:lstStyle/>
          <a:p>
            <a:r>
              <a:rPr lang="nl-NL" sz="2000" b="1" dirty="0"/>
              <a:t>Luisteren</a:t>
            </a:r>
          </a:p>
          <a:p>
            <a:pPr marL="0" indent="0">
              <a:buNone/>
            </a:pPr>
            <a:r>
              <a:rPr lang="nl-NL" i="1" dirty="0"/>
              <a:t>Doe je op verschillende niveaus: Inhoud, volgorde, de taal, spreektempo, stemverheffingen, mimiek en gebaren. Om iemands verhaal te kunnen samenvatten moet je selectief luisteren.</a:t>
            </a:r>
          </a:p>
          <a:p>
            <a:pPr marL="0" indent="0">
              <a:buNone/>
            </a:pPr>
            <a:endParaRPr lang="nl-NL" sz="2000" b="1" i="1" dirty="0"/>
          </a:p>
          <a:p>
            <a:pPr marL="0" indent="0">
              <a:buNone/>
            </a:pPr>
            <a:r>
              <a:rPr lang="nl-NL" sz="2000" b="1" dirty="0"/>
              <a:t>Samenvatten</a:t>
            </a:r>
          </a:p>
          <a:p>
            <a:r>
              <a:rPr lang="nl-NL" sz="2000" i="1" dirty="0"/>
              <a:t>Je checkt of je de ander goed begrijpt</a:t>
            </a:r>
          </a:p>
          <a:p>
            <a:pPr>
              <a:buFont typeface="Wingdings" panose="05000000000000000000" pitchFamily="2" charset="2"/>
              <a:buChar char="§"/>
            </a:pPr>
            <a:r>
              <a:rPr lang="nl-NL" sz="2000" i="1" dirty="0"/>
              <a:t> Je helpt de rode draad vast te houden</a:t>
            </a:r>
          </a:p>
          <a:p>
            <a:pPr>
              <a:buFont typeface="Wingdings" panose="05000000000000000000" pitchFamily="2" charset="2"/>
              <a:buChar char="§"/>
            </a:pPr>
            <a:r>
              <a:rPr lang="nl-NL" sz="2000" i="1" dirty="0"/>
              <a:t> Je stelt de ander gerust: ‘ik luister echt naar je’.</a:t>
            </a:r>
          </a:p>
          <a:p>
            <a:pPr>
              <a:buFont typeface="Wingdings" panose="05000000000000000000" pitchFamily="2" charset="2"/>
              <a:buChar char="§"/>
            </a:pPr>
            <a:r>
              <a:rPr lang="nl-NL" sz="2000" i="1" dirty="0"/>
              <a:t> Je bouwt een brug naar het volgende onderwerp</a:t>
            </a:r>
          </a:p>
          <a:p>
            <a:endParaRPr lang="nl-NL" sz="2000" b="1" dirty="0"/>
          </a:p>
        </p:txBody>
      </p:sp>
    </p:spTree>
    <p:extLst>
      <p:ext uri="{BB962C8B-B14F-4D97-AF65-F5344CB8AC3E}">
        <p14:creationId xmlns:p14="http://schemas.microsoft.com/office/powerpoint/2010/main" val="81561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71447" y="451892"/>
            <a:ext cx="8387255" cy="4855832"/>
          </a:xfrm>
        </p:spPr>
        <p:txBody>
          <a:bodyPr/>
          <a:lstStyle/>
          <a:p>
            <a:r>
              <a:rPr lang="nl-NL" b="1" dirty="0"/>
              <a:t>Doorvragen:</a:t>
            </a:r>
          </a:p>
          <a:p>
            <a:pPr marL="0" indent="0">
              <a:buNone/>
            </a:pPr>
            <a:r>
              <a:rPr lang="nl-NL" i="1" dirty="0"/>
              <a:t>Met doorvragen zorg je dat de communicatie niet van één kant komt. Je bent betrokken en laat zien dat je actief luistert. (vage begrippen verhelderen, onjuiste aannames verhelderen)</a:t>
            </a:r>
          </a:p>
          <a:p>
            <a:pPr marL="0" indent="0">
              <a:buNone/>
            </a:pPr>
            <a:endParaRPr lang="nl-NL" i="1" dirty="0"/>
          </a:p>
          <a:p>
            <a:r>
              <a:rPr lang="nl-NL" b="1" dirty="0"/>
              <a:t>Parafraseren:</a:t>
            </a:r>
          </a:p>
          <a:p>
            <a:pPr marL="0" indent="0">
              <a:buNone/>
            </a:pPr>
            <a:r>
              <a:rPr lang="nl-NL" dirty="0"/>
              <a:t>Betekend letterlijk: “herformuleren”. Een kort stukje van iemands verhaal herhalen in eigen woorden.  “Als ik goed naar je luister…… klopt dat?”.</a:t>
            </a:r>
          </a:p>
          <a:p>
            <a:pPr marL="0" indent="0">
              <a:buNone/>
            </a:pPr>
            <a:endParaRPr lang="nl-NL" dirty="0"/>
          </a:p>
          <a:p>
            <a:pPr marL="0" indent="0">
              <a:buNone/>
            </a:pPr>
            <a:r>
              <a:rPr lang="nl-NL" i="1" dirty="0"/>
              <a:t>Wat is de functie van parafraseren?</a:t>
            </a:r>
          </a:p>
          <a:p>
            <a:pPr marL="0" indent="0">
              <a:buNone/>
            </a:pPr>
            <a:r>
              <a:rPr lang="nl-NL" dirty="0"/>
              <a:t>Je controleert of je de ander goed hebt begrepen en moedigt de ander aan om verder te vertellen. Het onderwerp van het gesprek wordt er helder door. </a:t>
            </a:r>
            <a:endParaRPr lang="nl-NL" i="1" dirty="0"/>
          </a:p>
          <a:p>
            <a:endParaRPr lang="nl-NL" dirty="0"/>
          </a:p>
        </p:txBody>
      </p:sp>
    </p:spTree>
    <p:extLst>
      <p:ext uri="{BB962C8B-B14F-4D97-AF65-F5344CB8AC3E}">
        <p14:creationId xmlns:p14="http://schemas.microsoft.com/office/powerpoint/2010/main" val="12288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Lsd en parafraseren in een gesprek</a:t>
            </a:r>
          </a:p>
        </p:txBody>
      </p:sp>
      <p:sp>
        <p:nvSpPr>
          <p:cNvPr id="3" name="Tijdelijke aanduiding voor inhoud 2"/>
          <p:cNvSpPr>
            <a:spLocks noGrp="1"/>
          </p:cNvSpPr>
          <p:nvPr>
            <p:ph idx="1"/>
          </p:nvPr>
        </p:nvSpPr>
        <p:spPr>
          <a:xfrm>
            <a:off x="2231136" y="2638044"/>
            <a:ext cx="8394192" cy="3890772"/>
          </a:xfrm>
        </p:spPr>
        <p:txBody>
          <a:bodyPr>
            <a:normAutofit lnSpcReduction="10000"/>
          </a:bodyPr>
          <a:lstStyle/>
          <a:p>
            <a:r>
              <a:rPr lang="nl-NL" dirty="0"/>
              <a:t>Actief luisteren: Luisteren, samenvatten, doorvragen en parafraseren</a:t>
            </a:r>
          </a:p>
          <a:p>
            <a:endParaRPr lang="nl-NL" dirty="0"/>
          </a:p>
          <a:p>
            <a:pPr marL="0" indent="0">
              <a:buNone/>
            </a:pPr>
            <a:r>
              <a:rPr lang="nl-NL" u="sng" dirty="0"/>
              <a:t>Dit kan je helpen:</a:t>
            </a:r>
          </a:p>
          <a:p>
            <a:r>
              <a:rPr lang="nl-NL" dirty="0"/>
              <a:t> Bereid je voor op het gesprek. Bedenk wat je wilt zeggen en vragen</a:t>
            </a:r>
          </a:p>
          <a:p>
            <a:r>
              <a:rPr lang="nl-NL" dirty="0"/>
              <a:t> Kies een passende ruimte en een geschikt tijdstip</a:t>
            </a:r>
          </a:p>
          <a:p>
            <a:r>
              <a:rPr lang="nl-NL" dirty="0"/>
              <a:t> Als de omgeving rumoerig is ga dan ergens anders zitten waar het rustig is</a:t>
            </a:r>
          </a:p>
          <a:p>
            <a:r>
              <a:rPr lang="nl-NL" dirty="0"/>
              <a:t> Zorg dat anderen niet kunnen meeluisteren (privacy)</a:t>
            </a:r>
          </a:p>
          <a:p>
            <a:r>
              <a:rPr lang="nl-NL" dirty="0"/>
              <a:t> Gun jezelf tijd om na te denken over een antwoord</a:t>
            </a:r>
          </a:p>
          <a:p>
            <a:r>
              <a:rPr lang="nl-NL" dirty="0"/>
              <a:t> Als je niet weet hoe je verder moet, vat je samen wat er al gezegd is</a:t>
            </a:r>
          </a:p>
          <a:p>
            <a:r>
              <a:rPr lang="nl-NL" dirty="0"/>
              <a:t> Laat de ander vertellen</a:t>
            </a:r>
          </a:p>
          <a:p>
            <a:endParaRPr lang="nl-NL" dirty="0"/>
          </a:p>
        </p:txBody>
      </p:sp>
    </p:spTree>
    <p:extLst>
      <p:ext uri="{BB962C8B-B14F-4D97-AF65-F5344CB8AC3E}">
        <p14:creationId xmlns:p14="http://schemas.microsoft.com/office/powerpoint/2010/main" val="186169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Opdrachten maken</a:t>
            </a:r>
          </a:p>
        </p:txBody>
      </p:sp>
      <p:sp>
        <p:nvSpPr>
          <p:cNvPr id="3" name="Tijdelijke aanduiding voor inhoud 2"/>
          <p:cNvSpPr>
            <a:spLocks noGrp="1"/>
          </p:cNvSpPr>
          <p:nvPr>
            <p:ph idx="1"/>
          </p:nvPr>
        </p:nvSpPr>
        <p:spPr>
          <a:xfrm>
            <a:off x="2231136" y="2638044"/>
            <a:ext cx="8339328" cy="4219956"/>
          </a:xfrm>
        </p:spPr>
        <p:txBody>
          <a:bodyPr/>
          <a:lstStyle/>
          <a:p>
            <a:pPr marL="0" indent="0">
              <a:buNone/>
            </a:pPr>
            <a:r>
              <a:rPr lang="nl-NL" dirty="0"/>
              <a:t>We hebben de theorie behandeld. Nu is het tijd om te checken hoe goed je de theorie hebt opgeslagen en of je de theorie begrijpt.</a:t>
            </a:r>
          </a:p>
          <a:p>
            <a:endParaRPr lang="nl-NL" dirty="0"/>
          </a:p>
          <a:p>
            <a:r>
              <a:rPr lang="nl-NL" dirty="0"/>
              <a:t>Ga naar Teams </a:t>
            </a:r>
            <a:r>
              <a:rPr lang="nl-NL" dirty="0">
                <a:sym typeface="Wingdings" panose="05000000000000000000" pitchFamily="2" charset="2"/>
              </a:rPr>
              <a:t> Bestanden  Lesmateriaal  Gesprektechnieken</a:t>
            </a:r>
            <a:endParaRPr lang="nl-NL" dirty="0"/>
          </a:p>
          <a:p>
            <a:r>
              <a:rPr lang="nl-NL" dirty="0"/>
              <a:t>Maak opdracht 3 &amp; 4.  Je mag de theorie uit het boek gebruiken.</a:t>
            </a:r>
          </a:p>
          <a:p>
            <a:endParaRPr lang="nl-NL" dirty="0"/>
          </a:p>
          <a:p>
            <a:r>
              <a:rPr lang="nl-NL" dirty="0"/>
              <a:t>Klaar? Lees thema 22/23.</a:t>
            </a:r>
          </a:p>
          <a:p>
            <a:endParaRPr lang="nl-NL" dirty="0"/>
          </a:p>
        </p:txBody>
      </p:sp>
      <p:pic>
        <p:nvPicPr>
          <p:cNvPr id="4" name="Afbeelding 3"/>
          <p:cNvPicPr>
            <a:picLocks noChangeAspect="1"/>
          </p:cNvPicPr>
          <p:nvPr/>
        </p:nvPicPr>
        <p:blipFill>
          <a:blip r:embed="rId2"/>
          <a:stretch>
            <a:fillRect/>
          </a:stretch>
        </p:blipFill>
        <p:spPr>
          <a:xfrm>
            <a:off x="9609465" y="4748022"/>
            <a:ext cx="1410505" cy="937986"/>
          </a:xfrm>
          <a:prstGeom prst="rect">
            <a:avLst/>
          </a:prstGeom>
        </p:spPr>
      </p:pic>
    </p:spTree>
    <p:extLst>
      <p:ext uri="{BB962C8B-B14F-4D97-AF65-F5344CB8AC3E}">
        <p14:creationId xmlns:p14="http://schemas.microsoft.com/office/powerpoint/2010/main" val="1661030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Toepassen</a:t>
            </a:r>
          </a:p>
        </p:txBody>
      </p:sp>
      <p:sp>
        <p:nvSpPr>
          <p:cNvPr id="3" name="Tijdelijke aanduiding voor inhoud 2"/>
          <p:cNvSpPr>
            <a:spLocks noGrp="1"/>
          </p:cNvSpPr>
          <p:nvPr>
            <p:ph idx="1"/>
          </p:nvPr>
        </p:nvSpPr>
        <p:spPr/>
        <p:txBody>
          <a:bodyPr/>
          <a:lstStyle/>
          <a:p>
            <a:r>
              <a:rPr lang="nl-NL" dirty="0"/>
              <a:t>Jullie gaan de gesprekstechnieken LSD en parafraseren toepassen. In tweetallen ga je gesprekken voeren. Je bent om en om hulpverlener.</a:t>
            </a:r>
          </a:p>
          <a:p>
            <a:endParaRPr lang="nl-NL" u="sng" dirty="0"/>
          </a:p>
          <a:p>
            <a:r>
              <a:rPr lang="nl-NL" u="sng" dirty="0"/>
              <a:t>Klaar? </a:t>
            </a:r>
            <a:r>
              <a:rPr lang="nl-NL" dirty="0"/>
              <a:t>Bespreek het gesprek na en geef elkaar feedback.</a:t>
            </a:r>
            <a:endParaRPr lang="nl-NL" u="sng" dirty="0"/>
          </a:p>
          <a:p>
            <a:endParaRPr lang="nl-NL" u="sng" dirty="0"/>
          </a:p>
          <a:p>
            <a:endParaRPr lang="nl-NL" dirty="0"/>
          </a:p>
        </p:txBody>
      </p:sp>
    </p:spTree>
    <p:extLst>
      <p:ext uri="{BB962C8B-B14F-4D97-AF65-F5344CB8AC3E}">
        <p14:creationId xmlns:p14="http://schemas.microsoft.com/office/powerpoint/2010/main" val="1097436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6B62B9-7E49-4F3A-A96C-9D84394B7B4E}"/>
              </a:ext>
            </a:extLst>
          </p:cNvPr>
          <p:cNvSpPr>
            <a:spLocks noGrp="1"/>
          </p:cNvSpPr>
          <p:nvPr>
            <p:ph type="title"/>
          </p:nvPr>
        </p:nvSpPr>
        <p:spPr/>
        <p:txBody>
          <a:bodyPr/>
          <a:lstStyle/>
          <a:p>
            <a:r>
              <a:rPr lang="nl-NL" dirty="0"/>
              <a:t>Voorbeeld casus</a:t>
            </a:r>
          </a:p>
        </p:txBody>
      </p:sp>
      <p:sp>
        <p:nvSpPr>
          <p:cNvPr id="3" name="Tijdelijke aanduiding voor inhoud 2">
            <a:extLst>
              <a:ext uri="{FF2B5EF4-FFF2-40B4-BE49-F238E27FC236}">
                <a16:creationId xmlns:a16="http://schemas.microsoft.com/office/drawing/2014/main" id="{B181FB6C-7371-4F7A-95AB-69EFE1C319ED}"/>
              </a:ext>
            </a:extLst>
          </p:cNvPr>
          <p:cNvSpPr>
            <a:spLocks noGrp="1"/>
          </p:cNvSpPr>
          <p:nvPr>
            <p:ph idx="1"/>
          </p:nvPr>
        </p:nvSpPr>
        <p:spPr/>
        <p:txBody>
          <a:bodyPr>
            <a:normAutofit fontScale="92500" lnSpcReduction="20000"/>
          </a:bodyPr>
          <a:lstStyle/>
          <a:p>
            <a:pPr marL="0" indent="0">
              <a:buNone/>
            </a:pPr>
            <a:r>
              <a:rPr lang="nl-NL" sz="2400" dirty="0"/>
              <a:t>Kim begeleidt als sociaal-maatschappelijk dienstverlener mensen die een naaste hebben verloren in hun rouwproces. Ze luistert naar het verhaal van Gerard, die pas zijn vrouw is verloren. Hij vertelt dat hij haar zo mist en zich zo eenzaam voelt sinds ze vier maanden geleden is overleden. In Kims hoofd spoken allerlei gedachten rond over het vinden van nieuwe sociale contacten en het krijgen van een nieuwe relatie. Kim wil Gerard dolgraag advies geven, maar ze realiseert zich op tijd dat het haar functie is om naar Gerard te luisteren, om hem goed te kunnen ondersteunen in zijn rouwproces.</a:t>
            </a:r>
          </a:p>
        </p:txBody>
      </p:sp>
    </p:spTree>
    <p:extLst>
      <p:ext uri="{BB962C8B-B14F-4D97-AF65-F5344CB8AC3E}">
        <p14:creationId xmlns:p14="http://schemas.microsoft.com/office/powerpoint/2010/main" val="2582767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 van de les</a:t>
            </a:r>
          </a:p>
        </p:txBody>
      </p:sp>
      <p:sp>
        <p:nvSpPr>
          <p:cNvPr id="3" name="Tijdelijke aanduiding voor inhoud 2"/>
          <p:cNvSpPr>
            <a:spLocks noGrp="1"/>
          </p:cNvSpPr>
          <p:nvPr>
            <p:ph idx="1"/>
          </p:nvPr>
        </p:nvSpPr>
        <p:spPr/>
        <p:txBody>
          <a:bodyPr>
            <a:normAutofit/>
          </a:bodyPr>
          <a:lstStyle/>
          <a:p>
            <a:r>
              <a:rPr lang="nl-NL" sz="2000" dirty="0"/>
              <a:t>Wat vinden jullie van het vak?</a:t>
            </a:r>
          </a:p>
          <a:p>
            <a:endParaRPr lang="nl-NL" sz="2000" dirty="0"/>
          </a:p>
          <a:p>
            <a:r>
              <a:rPr lang="nl-NL" sz="2000" dirty="0"/>
              <a:t>Evaluatie les</a:t>
            </a:r>
          </a:p>
          <a:p>
            <a:endParaRPr lang="nl-NL" sz="2000" dirty="0"/>
          </a:p>
          <a:p>
            <a:r>
              <a:rPr lang="nl-NL" sz="2000" dirty="0"/>
              <a:t>Tops/tips/ideeën voor de volgende les?</a:t>
            </a:r>
          </a:p>
          <a:p>
            <a:endParaRPr lang="nl-NL" sz="2000" dirty="0"/>
          </a:p>
          <a:p>
            <a:r>
              <a:rPr lang="nl-NL" sz="2000" dirty="0"/>
              <a:t>Volgende week: soorten vragen &amp; activerende werkvorm</a:t>
            </a:r>
          </a:p>
        </p:txBody>
      </p:sp>
      <p:pic>
        <p:nvPicPr>
          <p:cNvPr id="6" name="Afbeelding 5"/>
          <p:cNvPicPr>
            <a:picLocks noChangeAspect="1"/>
          </p:cNvPicPr>
          <p:nvPr/>
        </p:nvPicPr>
        <p:blipFill>
          <a:blip r:embed="rId2"/>
          <a:stretch>
            <a:fillRect/>
          </a:stretch>
        </p:blipFill>
        <p:spPr>
          <a:xfrm>
            <a:off x="7038521" y="2414151"/>
            <a:ext cx="3797300" cy="2146300"/>
          </a:xfrm>
          <a:prstGeom prst="rect">
            <a:avLst/>
          </a:prstGeom>
        </p:spPr>
      </p:pic>
    </p:spTree>
    <p:extLst>
      <p:ext uri="{BB962C8B-B14F-4D97-AF65-F5344CB8AC3E}">
        <p14:creationId xmlns:p14="http://schemas.microsoft.com/office/powerpoint/2010/main" val="138366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88527" y="1188564"/>
            <a:ext cx="9356257" cy="4627020"/>
          </a:xfrm>
        </p:spPr>
        <p:txBody>
          <a:bodyPr>
            <a:normAutofit/>
          </a:bodyPr>
          <a:lstStyle/>
          <a:p>
            <a:r>
              <a:rPr lang="nl-NL" sz="1600" dirty="0">
                <a:hlinkClick r:id="rId2"/>
              </a:rPr>
              <a:t>https://www.youtube.com/watch?v=lUrgHrJL-lQ</a:t>
            </a:r>
            <a:r>
              <a:rPr lang="nl-NL" sz="1600" dirty="0"/>
              <a:t> </a:t>
            </a:r>
            <a:br>
              <a:rPr lang="nl-NL" dirty="0"/>
            </a:br>
            <a:br>
              <a:rPr lang="nl-NL" dirty="0"/>
            </a:br>
            <a:r>
              <a:rPr lang="nl-NL" sz="3300" dirty="0"/>
              <a:t>Opdracht: Wat valt jou op?</a:t>
            </a:r>
            <a:br>
              <a:rPr lang="nl-NL" sz="3300" dirty="0"/>
            </a:br>
            <a:r>
              <a:rPr lang="nl-NL" sz="3300" dirty="0"/>
              <a:t>Wat zie je allemaal?</a:t>
            </a:r>
            <a:br>
              <a:rPr lang="nl-NL" sz="3300" dirty="0"/>
            </a:br>
            <a:br>
              <a:rPr lang="nl-NL" sz="3300" dirty="0"/>
            </a:br>
            <a:br>
              <a:rPr lang="nl-NL" sz="3300" dirty="0"/>
            </a:br>
            <a:r>
              <a:rPr lang="nl-NL" sz="3300" dirty="0"/>
              <a:t>Schrijf dit op!</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26626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801368" y="210472"/>
            <a:ext cx="8991600" cy="1645920"/>
          </a:xfrm>
        </p:spPr>
        <p:txBody>
          <a:bodyPr/>
          <a:lstStyle/>
          <a:p>
            <a:r>
              <a:rPr lang="nl-NL" dirty="0"/>
              <a:t>Lesprogramma</a:t>
            </a:r>
          </a:p>
        </p:txBody>
      </p:sp>
      <p:sp>
        <p:nvSpPr>
          <p:cNvPr id="3" name="Ondertitel 2"/>
          <p:cNvSpPr>
            <a:spLocks noGrp="1"/>
          </p:cNvSpPr>
          <p:nvPr>
            <p:ph type="subTitle" idx="1"/>
          </p:nvPr>
        </p:nvSpPr>
        <p:spPr>
          <a:xfrm>
            <a:off x="1801368" y="1856392"/>
            <a:ext cx="8991600" cy="4599272"/>
          </a:xfrm>
        </p:spPr>
        <p:txBody>
          <a:bodyPr>
            <a:normAutofit/>
          </a:bodyPr>
          <a:lstStyle/>
          <a:p>
            <a:endParaRPr lang="nl-NL" dirty="0"/>
          </a:p>
          <a:p>
            <a:endParaRPr lang="nl-NL" dirty="0"/>
          </a:p>
          <a:p>
            <a:pPr marL="342900" indent="-342900" algn="l">
              <a:buFont typeface="Courier New" charset="0"/>
              <a:buChar char="o"/>
            </a:pPr>
            <a:r>
              <a:rPr lang="nl-NL" sz="2400" dirty="0">
                <a:solidFill>
                  <a:schemeClr val="bg1"/>
                </a:solidFill>
              </a:rPr>
              <a:t>Kennismaken met het vak</a:t>
            </a:r>
          </a:p>
          <a:p>
            <a:pPr marL="342900" indent="-342900" algn="l">
              <a:buFont typeface="Courier New" charset="0"/>
              <a:buChar char="o"/>
            </a:pPr>
            <a:r>
              <a:rPr lang="nl-NL" sz="2400" dirty="0">
                <a:solidFill>
                  <a:schemeClr val="bg1"/>
                </a:solidFill>
              </a:rPr>
              <a:t>Theorie behandelen</a:t>
            </a:r>
          </a:p>
          <a:p>
            <a:pPr marL="342900" indent="-342900" algn="l">
              <a:buFont typeface="Courier New" charset="0"/>
              <a:buChar char="o"/>
            </a:pPr>
            <a:r>
              <a:rPr lang="nl-NL" sz="2400" dirty="0">
                <a:solidFill>
                  <a:schemeClr val="bg1"/>
                </a:solidFill>
              </a:rPr>
              <a:t>Toetsen van theorie</a:t>
            </a:r>
          </a:p>
          <a:p>
            <a:pPr marL="342900" indent="-342900" algn="l">
              <a:buFont typeface="Courier New" charset="0"/>
              <a:buChar char="o"/>
            </a:pPr>
            <a:r>
              <a:rPr lang="nl-NL" sz="2400" dirty="0">
                <a:solidFill>
                  <a:schemeClr val="bg1"/>
                </a:solidFill>
              </a:rPr>
              <a:t>Opdrachten maken</a:t>
            </a:r>
          </a:p>
          <a:p>
            <a:pPr marL="342900" indent="-342900" algn="l">
              <a:buFont typeface="Courier New" charset="0"/>
              <a:buChar char="o"/>
            </a:pPr>
            <a:r>
              <a:rPr lang="nl-NL" sz="2400" dirty="0">
                <a:solidFill>
                  <a:schemeClr val="bg1"/>
                </a:solidFill>
              </a:rPr>
              <a:t>Toepassen</a:t>
            </a:r>
          </a:p>
          <a:p>
            <a:pPr marL="342900" indent="-342900" algn="l">
              <a:buFont typeface="Courier New" charset="0"/>
              <a:buChar char="o"/>
            </a:pPr>
            <a:r>
              <a:rPr lang="nl-NL" sz="2400" dirty="0">
                <a:solidFill>
                  <a:schemeClr val="bg1"/>
                </a:solidFill>
              </a:rPr>
              <a:t>Afsluiten</a:t>
            </a:r>
          </a:p>
          <a:p>
            <a:endParaRPr lang="nl-NL" dirty="0"/>
          </a:p>
          <a:p>
            <a:endParaRPr lang="nl-NL" dirty="0"/>
          </a:p>
        </p:txBody>
      </p:sp>
    </p:spTree>
    <p:extLst>
      <p:ext uri="{BB962C8B-B14F-4D97-AF65-F5344CB8AC3E}">
        <p14:creationId xmlns:p14="http://schemas.microsoft.com/office/powerpoint/2010/main" val="59460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Kennismaken met het vak</a:t>
            </a:r>
          </a:p>
        </p:txBody>
      </p:sp>
      <p:sp>
        <p:nvSpPr>
          <p:cNvPr id="3" name="Tijdelijke aanduiding voor inhoud 2"/>
          <p:cNvSpPr>
            <a:spLocks noGrp="1"/>
          </p:cNvSpPr>
          <p:nvPr>
            <p:ph sz="half" idx="1"/>
          </p:nvPr>
        </p:nvSpPr>
        <p:spPr/>
        <p:txBody>
          <a:bodyPr>
            <a:normAutofit/>
          </a:bodyPr>
          <a:lstStyle/>
          <a:p>
            <a:r>
              <a:rPr lang="nl-NL" sz="2200" dirty="0"/>
              <a:t>8 lessen waarvan 2 een live assessment</a:t>
            </a:r>
          </a:p>
          <a:p>
            <a:r>
              <a:rPr lang="nl-NL" sz="2200" dirty="0"/>
              <a:t>Theorie en oefenen</a:t>
            </a:r>
          </a:p>
          <a:p>
            <a:r>
              <a:rPr lang="nl-NL" sz="2200" dirty="0"/>
              <a:t>Boek: Basisboek Sociaal werk</a:t>
            </a:r>
          </a:p>
          <a:p>
            <a:r>
              <a:rPr lang="nl-NL" sz="2200" dirty="0"/>
              <a:t>Thema’s 22/23/24</a:t>
            </a:r>
          </a:p>
          <a:p>
            <a:r>
              <a:rPr lang="nl-NL" sz="2200" dirty="0"/>
              <a:t>Theorie + opdrachten in Teams</a:t>
            </a:r>
          </a:p>
          <a:p>
            <a:r>
              <a:rPr lang="nl-NL" sz="2200" dirty="0"/>
              <a:t>Eindbeoordeling (Wiki)</a:t>
            </a:r>
          </a:p>
        </p:txBody>
      </p:sp>
      <p:sp>
        <p:nvSpPr>
          <p:cNvPr id="6" name="Tijdelijke aanduiding voor inhoud 5">
            <a:extLst>
              <a:ext uri="{FF2B5EF4-FFF2-40B4-BE49-F238E27FC236}">
                <a16:creationId xmlns:a16="http://schemas.microsoft.com/office/drawing/2014/main" id="{9A498D7A-4E46-4AB7-8C0C-8328C16F524F}"/>
              </a:ext>
            </a:extLst>
          </p:cNvPr>
          <p:cNvSpPr>
            <a:spLocks noGrp="1"/>
          </p:cNvSpPr>
          <p:nvPr>
            <p:ph sz="half" idx="2"/>
          </p:nvPr>
        </p:nvSpPr>
        <p:spPr/>
        <p:txBody>
          <a:bodyPr/>
          <a:lstStyle/>
          <a:p>
            <a:endParaRPr lang="nl-NL"/>
          </a:p>
        </p:txBody>
      </p:sp>
      <p:pic>
        <p:nvPicPr>
          <p:cNvPr id="1026" name="Picture 2" descr="bol.com | Basisboek sociaal werk, Hans van Ewijk | 9789037244045 | Boeken">
            <a:extLst>
              <a:ext uri="{FF2B5EF4-FFF2-40B4-BE49-F238E27FC236}">
                <a16:creationId xmlns:a16="http://schemas.microsoft.com/office/drawing/2014/main" id="{3F060B92-7F68-4F33-9962-A52A8E8175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7531" y="2343149"/>
            <a:ext cx="2803333" cy="397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954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beoordeling</a:t>
            </a:r>
          </a:p>
        </p:txBody>
      </p:sp>
      <p:sp>
        <p:nvSpPr>
          <p:cNvPr id="3" name="Tijdelijke aanduiding voor inhoud 2"/>
          <p:cNvSpPr>
            <a:spLocks noGrp="1"/>
          </p:cNvSpPr>
          <p:nvPr>
            <p:ph idx="1"/>
          </p:nvPr>
        </p:nvSpPr>
        <p:spPr/>
        <p:txBody>
          <a:bodyPr>
            <a:normAutofit/>
          </a:bodyPr>
          <a:lstStyle/>
          <a:p>
            <a:r>
              <a:rPr lang="nl-NL" dirty="0"/>
              <a:t>Inzet</a:t>
            </a:r>
          </a:p>
          <a:p>
            <a:r>
              <a:rPr lang="nl-NL" dirty="0"/>
              <a:t>Resultaat</a:t>
            </a:r>
          </a:p>
          <a:p>
            <a:endParaRPr lang="nl-NL" dirty="0"/>
          </a:p>
          <a:p>
            <a:r>
              <a:rPr lang="nl-NL" dirty="0"/>
              <a:t>Mondelinge toets (live assessment, gespreksvoering)</a:t>
            </a:r>
          </a:p>
          <a:p>
            <a:r>
              <a:rPr lang="nl-NL" dirty="0"/>
              <a:t>Gesprek van 10 minuten</a:t>
            </a:r>
          </a:p>
          <a:p>
            <a:r>
              <a:rPr lang="nl-NL" dirty="0"/>
              <a:t>Je bent een keer hulpverlener EN cliënt</a:t>
            </a:r>
          </a:p>
          <a:p>
            <a:r>
              <a:rPr lang="nl-NL" dirty="0"/>
              <a:t>Zelf duo’s maken!</a:t>
            </a:r>
          </a:p>
        </p:txBody>
      </p:sp>
      <p:pic>
        <p:nvPicPr>
          <p:cNvPr id="4" name="Afbeelding 3"/>
          <p:cNvPicPr>
            <a:picLocks noChangeAspect="1"/>
          </p:cNvPicPr>
          <p:nvPr/>
        </p:nvPicPr>
        <p:blipFill>
          <a:blip r:embed="rId2"/>
          <a:stretch>
            <a:fillRect/>
          </a:stretch>
        </p:blipFill>
        <p:spPr>
          <a:xfrm>
            <a:off x="9102090" y="3025902"/>
            <a:ext cx="2400300" cy="3390900"/>
          </a:xfrm>
          <a:prstGeom prst="rect">
            <a:avLst/>
          </a:prstGeom>
        </p:spPr>
      </p:pic>
    </p:spTree>
    <p:extLst>
      <p:ext uri="{BB962C8B-B14F-4D97-AF65-F5344CB8AC3E}">
        <p14:creationId xmlns:p14="http://schemas.microsoft.com/office/powerpoint/2010/main" val="756744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Thema 22.1 Actief luisteren</a:t>
            </a:r>
          </a:p>
        </p:txBody>
      </p:sp>
      <p:sp>
        <p:nvSpPr>
          <p:cNvPr id="3" name="Tijdelijke aanduiding voor inhoud 2"/>
          <p:cNvSpPr>
            <a:spLocks noGrp="1"/>
          </p:cNvSpPr>
          <p:nvPr>
            <p:ph idx="1"/>
          </p:nvPr>
        </p:nvSpPr>
        <p:spPr>
          <a:xfrm>
            <a:off x="1517904" y="2304288"/>
            <a:ext cx="9156192" cy="4368427"/>
          </a:xfrm>
        </p:spPr>
        <p:txBody>
          <a:bodyPr>
            <a:normAutofit/>
          </a:bodyPr>
          <a:lstStyle/>
          <a:p>
            <a:r>
              <a:rPr lang="nl-NL" dirty="0"/>
              <a:t>Actief luisteren wil zeggen dat je met volle aandacht zoekt naar de behoefte en de emotie achter de boodschap van een ander. Je reageert zonder oordeel, geeft geen boodschap, geen mening en geen oordeel. </a:t>
            </a:r>
          </a:p>
          <a:p>
            <a:endParaRPr lang="nl-NL" dirty="0"/>
          </a:p>
          <a:p>
            <a:r>
              <a:rPr lang="nl-NL" b="1" dirty="0"/>
              <a:t>Kenmerken van actief luisteren:</a:t>
            </a:r>
          </a:p>
          <a:p>
            <a:pPr>
              <a:buFont typeface="Wingdings" panose="05000000000000000000" pitchFamily="2" charset="2"/>
              <a:buChar char="ü"/>
            </a:pPr>
            <a:r>
              <a:rPr lang="nl-NL" dirty="0"/>
              <a:t>Oogcontact</a:t>
            </a:r>
          </a:p>
          <a:p>
            <a:pPr>
              <a:buFont typeface="Wingdings" panose="05000000000000000000" pitchFamily="2" charset="2"/>
              <a:buChar char="ü"/>
            </a:pPr>
            <a:r>
              <a:rPr lang="nl-NL" dirty="0"/>
              <a:t>Je zit rustig en ontspannen (niet frunniken)</a:t>
            </a:r>
          </a:p>
          <a:p>
            <a:pPr>
              <a:buFont typeface="Wingdings" panose="05000000000000000000" pitchFamily="2" charset="2"/>
              <a:buChar char="ü"/>
            </a:pPr>
            <a:r>
              <a:rPr lang="nl-NL" dirty="0"/>
              <a:t>Je knikt af en toe en maakt instemmende geluiden</a:t>
            </a:r>
          </a:p>
          <a:p>
            <a:pPr>
              <a:buFont typeface="Wingdings" panose="05000000000000000000" pitchFamily="2" charset="2"/>
              <a:buChar char="ü"/>
            </a:pPr>
            <a:r>
              <a:rPr lang="nl-NL" dirty="0"/>
              <a:t>Je lichaamstaal en gezichtsuitdrukking laat zien dat je geïnteresseerd bent</a:t>
            </a:r>
          </a:p>
          <a:p>
            <a:pPr>
              <a:buFont typeface="Wingdings" panose="05000000000000000000" pitchFamily="2" charset="2"/>
              <a:buChar char="ü"/>
            </a:pPr>
            <a:r>
              <a:rPr lang="nl-NL" dirty="0"/>
              <a:t>Je stelt doelgerichte vragen, je durft ook stiltes te laten vallen</a:t>
            </a:r>
          </a:p>
          <a:p>
            <a:pPr>
              <a:buFont typeface="Wingdings" panose="05000000000000000000" pitchFamily="2" charset="2"/>
              <a:buChar char="ü"/>
            </a:pPr>
            <a:r>
              <a:rPr lang="nl-NL" dirty="0"/>
              <a:t>Je herhaalt regelmatig (=parafraseren) en vat samen wat de ander verteld.</a:t>
            </a:r>
          </a:p>
          <a:p>
            <a:endParaRPr lang="nl-NL" dirty="0"/>
          </a:p>
        </p:txBody>
      </p:sp>
    </p:spTree>
    <p:extLst>
      <p:ext uri="{BB962C8B-B14F-4D97-AF65-F5344CB8AC3E}">
        <p14:creationId xmlns:p14="http://schemas.microsoft.com/office/powerpoint/2010/main" val="158730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Valkuilen</a:t>
            </a:r>
          </a:p>
        </p:txBody>
      </p:sp>
      <p:sp>
        <p:nvSpPr>
          <p:cNvPr id="3" name="Tijdelijke aanduiding voor inhoud 2"/>
          <p:cNvSpPr>
            <a:spLocks noGrp="1"/>
          </p:cNvSpPr>
          <p:nvPr>
            <p:ph idx="1"/>
          </p:nvPr>
        </p:nvSpPr>
        <p:spPr/>
        <p:txBody>
          <a:bodyPr>
            <a:normAutofit lnSpcReduction="10000"/>
          </a:bodyPr>
          <a:lstStyle/>
          <a:p>
            <a:r>
              <a:rPr lang="nl-NL" dirty="0"/>
              <a:t>Pak je telefoon of laptop</a:t>
            </a:r>
          </a:p>
          <a:p>
            <a:r>
              <a:rPr lang="nl-NL" dirty="0"/>
              <a:t>Ga naar </a:t>
            </a:r>
            <a:r>
              <a:rPr lang="nl-NL" dirty="0">
                <a:hlinkClick r:id="rId2"/>
              </a:rPr>
              <a:t>https://www.menti.com</a:t>
            </a:r>
            <a:r>
              <a:rPr lang="nl-NL" dirty="0"/>
              <a:t> en vul de code in</a:t>
            </a:r>
          </a:p>
          <a:p>
            <a:endParaRPr lang="nl-NL" dirty="0"/>
          </a:p>
          <a:p>
            <a:r>
              <a:rPr lang="nl-NL" u="sng" dirty="0"/>
              <a:t>Wat zouden volgens jou valkuilen kunnen zijn bij actief luisteren?</a:t>
            </a:r>
          </a:p>
          <a:p>
            <a:endParaRPr lang="nl-NL" dirty="0"/>
          </a:p>
          <a:p>
            <a:r>
              <a:rPr lang="nl-NL" dirty="0"/>
              <a:t>Vul minimaal 4 in.</a:t>
            </a:r>
          </a:p>
          <a:p>
            <a:endParaRPr lang="nl-NL" dirty="0"/>
          </a:p>
          <a:p>
            <a:r>
              <a:rPr lang="nl-NL" dirty="0"/>
              <a:t>Plenair bespreken</a:t>
            </a:r>
          </a:p>
          <a:p>
            <a:endParaRPr lang="nl-NL" dirty="0"/>
          </a:p>
        </p:txBody>
      </p:sp>
    </p:spTree>
    <p:extLst>
      <p:ext uri="{BB962C8B-B14F-4D97-AF65-F5344CB8AC3E}">
        <p14:creationId xmlns:p14="http://schemas.microsoft.com/office/powerpoint/2010/main" val="94014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22.2 Valkuilen</a:t>
            </a:r>
          </a:p>
        </p:txBody>
      </p:sp>
      <p:sp>
        <p:nvSpPr>
          <p:cNvPr id="3" name="Tijdelijke aanduiding voor inhoud 2"/>
          <p:cNvSpPr>
            <a:spLocks noGrp="1"/>
          </p:cNvSpPr>
          <p:nvPr>
            <p:ph idx="1"/>
          </p:nvPr>
        </p:nvSpPr>
        <p:spPr>
          <a:xfrm>
            <a:off x="1371600" y="2340864"/>
            <a:ext cx="9217152" cy="3950208"/>
          </a:xfrm>
        </p:spPr>
        <p:txBody>
          <a:bodyPr>
            <a:normAutofit/>
          </a:bodyPr>
          <a:lstStyle/>
          <a:p>
            <a:r>
              <a:rPr lang="nl-NL" sz="2400" dirty="0"/>
              <a:t>De twaalf valkuilen bij actief luisteren:</a:t>
            </a:r>
          </a:p>
          <a:p>
            <a:pPr marL="457200" indent="-457200">
              <a:buFont typeface="+mj-lt"/>
              <a:buAutoNum type="arabicParenR"/>
            </a:pPr>
            <a:r>
              <a:rPr lang="nl-NL" sz="2400" dirty="0"/>
              <a:t>Waarschuwen, dreigen </a:t>
            </a:r>
          </a:p>
          <a:p>
            <a:pPr marL="457200" indent="-457200">
              <a:buFont typeface="+mj-lt"/>
              <a:buAutoNum type="arabicParenR"/>
            </a:pPr>
            <a:r>
              <a:rPr lang="nl-NL" sz="2400" dirty="0"/>
              <a:t>Vermanen, preken </a:t>
            </a:r>
            <a:endParaRPr lang="nl-NL" sz="2400" i="1" dirty="0"/>
          </a:p>
          <a:p>
            <a:pPr marL="457200" indent="-457200">
              <a:buFont typeface="+mj-lt"/>
              <a:buAutoNum type="arabicParenR"/>
            </a:pPr>
            <a:r>
              <a:rPr lang="nl-NL" sz="2400" dirty="0"/>
              <a:t>Adviseren, suggesties doen </a:t>
            </a:r>
          </a:p>
          <a:p>
            <a:pPr marL="457200" indent="-457200">
              <a:buFont typeface="+mj-lt"/>
              <a:buAutoNum type="arabicParenR"/>
            </a:pPr>
            <a:r>
              <a:rPr lang="nl-NL" sz="2400" dirty="0"/>
              <a:t>Oordelen, bekritiseren, beschuldigen </a:t>
            </a:r>
          </a:p>
          <a:p>
            <a:pPr marL="457200" indent="-457200">
              <a:buFont typeface="+mj-lt"/>
              <a:buAutoNum type="arabicParenR"/>
            </a:pPr>
            <a:r>
              <a:rPr lang="nl-NL" sz="2400" dirty="0"/>
              <a:t>Prijzen, ermee eens zijn </a:t>
            </a:r>
            <a:endParaRPr lang="nl-NL" sz="2400" i="1" dirty="0"/>
          </a:p>
          <a:p>
            <a:pPr marL="457200" indent="-457200">
              <a:buFont typeface="+mj-lt"/>
              <a:buAutoNum type="arabicParenR"/>
            </a:pPr>
            <a:r>
              <a:rPr lang="nl-NL" sz="2400" dirty="0"/>
              <a:t>Interpreteren, analyseren, diagnose stellen </a:t>
            </a:r>
            <a:endParaRPr lang="nl-NL" dirty="0"/>
          </a:p>
        </p:txBody>
      </p:sp>
    </p:spTree>
    <p:extLst>
      <p:ext uri="{BB962C8B-B14F-4D97-AF65-F5344CB8AC3E}">
        <p14:creationId xmlns:p14="http://schemas.microsoft.com/office/powerpoint/2010/main" val="2091525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353312" y="1261872"/>
            <a:ext cx="10149840" cy="2677656"/>
          </a:xfrm>
          <a:prstGeom prst="rect">
            <a:avLst/>
          </a:prstGeom>
          <a:noFill/>
        </p:spPr>
        <p:txBody>
          <a:bodyPr wrap="square" rtlCol="0">
            <a:spAutoFit/>
          </a:bodyPr>
          <a:lstStyle/>
          <a:p>
            <a:pPr marL="457200" indent="-457200">
              <a:buFont typeface="+mj-lt"/>
              <a:buAutoNum type="arabicParenR"/>
            </a:pPr>
            <a:r>
              <a:rPr lang="nl-NL" sz="2800" dirty="0"/>
              <a:t>Geruststellen, troosten </a:t>
            </a:r>
          </a:p>
          <a:p>
            <a:pPr marL="457200" indent="-457200">
              <a:buFont typeface="+mj-lt"/>
              <a:buAutoNum type="arabicParenR"/>
            </a:pPr>
            <a:r>
              <a:rPr lang="nl-NL" sz="2800" dirty="0"/>
              <a:t>Uit de weg gaan, afleiden, over iets anders praten </a:t>
            </a:r>
          </a:p>
          <a:p>
            <a:pPr marL="457200" indent="-457200">
              <a:buFont typeface="+mj-lt"/>
              <a:buAutoNum type="arabicParenR"/>
            </a:pPr>
            <a:r>
              <a:rPr lang="nl-NL" sz="2800" dirty="0"/>
              <a:t>Bevelen, dirigeren, commanderen </a:t>
            </a:r>
          </a:p>
          <a:p>
            <a:pPr marL="457200" indent="-457200">
              <a:buFont typeface="+mj-lt"/>
              <a:buAutoNum type="arabicParenR"/>
            </a:pPr>
            <a:r>
              <a:rPr lang="nl-NL" sz="2800" dirty="0"/>
              <a:t>De les lezen, beleren, argumenten aanvoeren </a:t>
            </a:r>
          </a:p>
          <a:p>
            <a:pPr marL="457200" indent="-457200">
              <a:buFont typeface="+mj-lt"/>
              <a:buAutoNum type="arabicParenR"/>
            </a:pPr>
            <a:r>
              <a:rPr lang="nl-NL" sz="2800" dirty="0"/>
              <a:t>Schelden, belachelijk maken </a:t>
            </a:r>
          </a:p>
          <a:p>
            <a:pPr marL="457200" indent="-457200">
              <a:buFont typeface="+mj-lt"/>
              <a:buAutoNum type="arabicParenR"/>
            </a:pPr>
            <a:r>
              <a:rPr lang="nl-NL" sz="2800" dirty="0"/>
              <a:t>Doorvragen, ondervragen</a:t>
            </a:r>
            <a:endParaRPr lang="nl-NL" dirty="0"/>
          </a:p>
        </p:txBody>
      </p:sp>
    </p:spTree>
    <p:extLst>
      <p:ext uri="{BB962C8B-B14F-4D97-AF65-F5344CB8AC3E}">
        <p14:creationId xmlns:p14="http://schemas.microsoft.com/office/powerpoint/2010/main" val="854781039"/>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838</Words>
  <Application>Microsoft Office PowerPoint</Application>
  <PresentationFormat>Breedbeeld</PresentationFormat>
  <Paragraphs>111</Paragraphs>
  <Slides>16</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Calibri</vt:lpstr>
      <vt:lpstr>Courier New</vt:lpstr>
      <vt:lpstr>Gill Sans MT</vt:lpstr>
      <vt:lpstr>Wingdings</vt:lpstr>
      <vt:lpstr>Pakket</vt:lpstr>
      <vt:lpstr>Gesprekstechnieken</vt:lpstr>
      <vt:lpstr>https://www.youtube.com/watch?v=lUrgHrJL-lQ   Opdracht: Wat valt jou op? Wat zie je allemaal?   Schrijf dit op!</vt:lpstr>
      <vt:lpstr>Lesprogramma</vt:lpstr>
      <vt:lpstr>Kennismaken met het vak</vt:lpstr>
      <vt:lpstr>beoordeling</vt:lpstr>
      <vt:lpstr>Thema 22.1 Actief luisteren</vt:lpstr>
      <vt:lpstr> Valkuilen</vt:lpstr>
      <vt:lpstr>22.2 Valkuilen</vt:lpstr>
      <vt:lpstr>PowerPoint-presentatie</vt:lpstr>
      <vt:lpstr>22.3 LSD</vt:lpstr>
      <vt:lpstr>PowerPoint-presentatie</vt:lpstr>
      <vt:lpstr>Lsd en parafraseren in een gesprek</vt:lpstr>
      <vt:lpstr>Opdrachten maken</vt:lpstr>
      <vt:lpstr>Toepassen</vt:lpstr>
      <vt:lpstr>Voorbeeld casus</vt:lpstr>
      <vt:lpstr>Afsluiting van de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Nijenhuis, Merel</dc:creator>
  <cp:lastModifiedBy>Nijenhuis, Merel</cp:lastModifiedBy>
  <cp:revision>1</cp:revision>
  <dcterms:created xsi:type="dcterms:W3CDTF">2021-02-01T13:31:54Z</dcterms:created>
  <dcterms:modified xsi:type="dcterms:W3CDTF">2021-02-01T13:32:08Z</dcterms:modified>
</cp:coreProperties>
</file>